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6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66" r:id="rId4"/>
    <p:sldId id="258" r:id="rId5"/>
    <p:sldId id="259" r:id="rId6"/>
    <p:sldId id="274" r:id="rId7"/>
    <p:sldId id="276" r:id="rId8"/>
    <p:sldId id="268" r:id="rId9"/>
    <p:sldId id="275" r:id="rId10"/>
    <p:sldId id="279" r:id="rId11"/>
    <p:sldId id="280" r:id="rId12"/>
    <p:sldId id="281" r:id="rId13"/>
    <p:sldId id="282" r:id="rId14"/>
    <p:sldId id="263" r:id="rId15"/>
    <p:sldId id="264" r:id="rId16"/>
    <p:sldId id="283" r:id="rId17"/>
    <p:sldId id="272" r:id="rId18"/>
    <p:sldId id="270" r:id="rId19"/>
    <p:sldId id="273" r:id="rId20"/>
    <p:sldId id="265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0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49"/>
    <p:restoredTop sz="94643"/>
  </p:normalViewPr>
  <p:slideViewPr>
    <p:cSldViewPr snapToGrid="0" snapToObjects="1">
      <p:cViewPr>
        <p:scale>
          <a:sx n="115" d="100"/>
          <a:sy n="115" d="100"/>
        </p:scale>
        <p:origin x="11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29E536DB-B0FC-FB47-B2F4-F15C4B0390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26785F8-D685-9942-93F5-327A342878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B4E19A-0622-9144-9E5F-040A95BF68E7}" type="datetimeFigureOut">
              <a:rPr lang="en-GB" smtClean="0"/>
              <a:t>12/06/2018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47AA11B-6FB6-1548-9D3E-9EF1008F8F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9223B9E-6D8D-164A-A3C0-1197D1D94E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D1FCBB-385D-3A43-81CD-3F05A4FC06A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67900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5.pn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84F95-4BD9-2341-9D31-851BC425DD8D}" type="datetimeFigureOut">
              <a:rPr lang="en-GB" smtClean="0"/>
              <a:t>12/06/2018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39C6B0-B6B1-EA4F-A4BF-A5CF60DC1FD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847324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Rudy_Giuliani" TargetMode="External"/><Relationship Id="rId3" Type="http://schemas.openxmlformats.org/officeDocument/2006/relationships/hyperlink" Target="https://en.wikipedia.org/wiki/James_Q._Wilson" TargetMode="External"/><Relationship Id="rId7" Type="http://schemas.openxmlformats.org/officeDocument/2006/relationships/hyperlink" Target="https://en.wikipedia.org/wiki/William_Bratton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New_York_City" TargetMode="External"/><Relationship Id="rId5" Type="http://schemas.openxmlformats.org/officeDocument/2006/relationships/hyperlink" Target="https://en.wikipedia.org/wiki/Broken_windows_theory#cite_note-FOOTNOTEWilsonKelling1982-1" TargetMode="External"/><Relationship Id="rId4" Type="http://schemas.openxmlformats.org/officeDocument/2006/relationships/hyperlink" Target="https://en.wikipedia.org/wiki/George_L._Kelling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5065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8570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8064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theory</a:t>
            </a:r>
            <a:r>
              <a:rPr lang="fr-FR" dirty="0"/>
              <a:t>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introduced</a:t>
            </a:r>
            <a:r>
              <a:rPr lang="fr-FR" dirty="0"/>
              <a:t> in a 1982 article by social </a:t>
            </a:r>
            <a:r>
              <a:rPr lang="fr-FR" dirty="0" err="1"/>
              <a:t>scientists</a:t>
            </a:r>
            <a:r>
              <a:rPr lang="fr-FR" dirty="0"/>
              <a:t> </a:t>
            </a:r>
            <a:r>
              <a:rPr lang="fr-FR" dirty="0">
                <a:hlinkClick r:id="rId3" tooltip="James Q. Wilson"/>
              </a:rPr>
              <a:t>James Q. Wilson</a:t>
            </a:r>
            <a:r>
              <a:rPr lang="fr-FR" dirty="0"/>
              <a:t> and </a:t>
            </a:r>
            <a:r>
              <a:rPr lang="fr-FR" dirty="0">
                <a:hlinkClick r:id="rId4" tooltip="George L. Kelling"/>
              </a:rPr>
              <a:t>George L. Kelling</a:t>
            </a:r>
            <a:r>
              <a:rPr lang="fr-FR" dirty="0"/>
              <a:t>.</a:t>
            </a:r>
            <a:r>
              <a:rPr lang="fr-FR" baseline="30000" dirty="0">
                <a:hlinkClick r:id="rId5"/>
              </a:rPr>
              <a:t>[1]</a:t>
            </a:r>
            <a:r>
              <a:rPr lang="fr-FR" dirty="0"/>
              <a:t> It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further</a:t>
            </a:r>
            <a:r>
              <a:rPr lang="fr-FR" dirty="0"/>
              <a:t> </a:t>
            </a:r>
            <a:r>
              <a:rPr lang="fr-FR" dirty="0" err="1"/>
              <a:t>popularized</a:t>
            </a:r>
            <a:r>
              <a:rPr lang="fr-FR" dirty="0"/>
              <a:t> in the 1990s by </a:t>
            </a:r>
            <a:r>
              <a:rPr lang="fr-FR" dirty="0">
                <a:hlinkClick r:id="rId6" tooltip="New York City"/>
              </a:rPr>
              <a:t>New York City</a:t>
            </a:r>
            <a:r>
              <a:rPr lang="fr-FR" dirty="0"/>
              <a:t> police </a:t>
            </a:r>
            <a:r>
              <a:rPr lang="fr-FR" dirty="0" err="1"/>
              <a:t>commissioner</a:t>
            </a:r>
            <a:r>
              <a:rPr lang="fr-FR" dirty="0"/>
              <a:t> </a:t>
            </a:r>
            <a:r>
              <a:rPr lang="fr-FR" dirty="0">
                <a:hlinkClick r:id="rId7" tooltip="William Bratton"/>
              </a:rPr>
              <a:t>William Bratton</a:t>
            </a:r>
            <a:r>
              <a:rPr lang="fr-FR" dirty="0"/>
              <a:t> and Mayor </a:t>
            </a:r>
            <a:r>
              <a:rPr lang="fr-FR" dirty="0">
                <a:hlinkClick r:id="rId8" tooltip="Rudy Giuliani"/>
              </a:rPr>
              <a:t>Rudy Giuliani</a:t>
            </a:r>
            <a:r>
              <a:rPr lang="fr-FR" dirty="0"/>
              <a:t>, </a:t>
            </a:r>
            <a:r>
              <a:rPr lang="fr-FR" dirty="0" err="1"/>
              <a:t>whose</a:t>
            </a:r>
            <a:r>
              <a:rPr lang="fr-FR" dirty="0"/>
              <a:t> </a:t>
            </a:r>
            <a:r>
              <a:rPr lang="fr-FR" dirty="0" err="1"/>
              <a:t>policing</a:t>
            </a:r>
            <a:r>
              <a:rPr lang="fr-FR" dirty="0"/>
              <a:t> </a:t>
            </a:r>
            <a:r>
              <a:rPr lang="fr-FR" dirty="0" err="1"/>
              <a:t>policies</a:t>
            </a:r>
            <a:r>
              <a:rPr lang="fr-FR" dirty="0"/>
              <a:t> </a:t>
            </a:r>
            <a:r>
              <a:rPr lang="fr-FR" dirty="0" err="1"/>
              <a:t>were</a:t>
            </a:r>
            <a:r>
              <a:rPr lang="fr-FR" dirty="0"/>
              <a:t> </a:t>
            </a:r>
            <a:r>
              <a:rPr lang="fr-FR" dirty="0" err="1"/>
              <a:t>influenced</a:t>
            </a:r>
            <a:r>
              <a:rPr lang="fr-FR" dirty="0"/>
              <a:t> by the </a:t>
            </a:r>
            <a:r>
              <a:rPr lang="fr-FR" dirty="0" err="1"/>
              <a:t>theory</a:t>
            </a:r>
            <a:r>
              <a:rPr lang="fr-FR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2695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Cliquez et modifiez le titre</a:t>
            </a:r>
            <a:endParaRPr lang="en-GB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Cliquez pour modifier le style des sous-titres du masque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D14F1-889D-7643-8FB8-BC1B626FCD4A}" type="datetime1">
              <a:rPr lang="fr-FR" smtClean="0"/>
              <a:t>12/06/2018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Rappaz, J., Catasta, M., West, R., &amp; Aberer, K. (2018). Latent Structure in Collaboration: the Case of Reddit r/place.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29FC9-8E8F-8844-A5F4-B573A2569EA0}" type="datetime1">
              <a:rPr lang="fr-FR" smtClean="0"/>
              <a:t>12/06/2018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Rappaz, J., Catasta, M., West, R., &amp; Aberer, K. (2018). Latent Structure in Collaboration: the Case of Reddit r/place.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Cliquez et modifiez le titre</a:t>
            </a:r>
            <a:endParaRPr lang="en-GB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DBBB2-A7A7-2447-BDB5-DD2093F38BB5}" type="datetime1">
              <a:rPr lang="fr-FR" smtClean="0"/>
              <a:t>12/06/2018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Rappaz, J., Catasta, M., West, R., &amp; Aberer, K. (2018). Latent Structure in Collaboration: the Case of Reddit r/place.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89805-AA89-8149-8F0F-4E51BF4B5A3D}" type="datetime1">
              <a:rPr lang="fr-FR" smtClean="0"/>
              <a:t>12/06/2018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Rappaz, J., Catasta, M., West, R., &amp; Aberer, K. (2018). Latent Structure in Collaboration: the Case of Reddit r/place.</a:t>
            </a:r>
            <a:endParaRPr lang="en-GB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Cliquez et modifiez le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CDAB4-E410-EC4F-B9CF-E031D7EEFAD5}" type="datetime1">
              <a:rPr lang="fr-FR" smtClean="0"/>
              <a:t>12/06/2018</a:t>
            </a:fld>
            <a:endParaRPr lang="en-GB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Rappaz, J., Catasta, M., West, R., &amp; Aberer, K. (2018). Latent Structure in Collaboration: the Case of Reddit r/place.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C7897-F9BE-004B-A87E-BAE8863709FF}" type="datetime1">
              <a:rPr lang="fr-FR" smtClean="0"/>
              <a:t>12/06/2018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Rappaz, J., Catasta, M., West, R., &amp; Aberer, K. (2018). Latent Structure in Collaboration: the Case of Reddit r/place.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Cliquez et modifiez le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ABE8C-6E3E-E345-AF9D-490EF1DFC4CB}" type="datetime1">
              <a:rPr lang="fr-FR" smtClean="0"/>
              <a:t>12/06/2018</a:t>
            </a:fld>
            <a:endParaRPr lang="en-GB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Rappaz, J., Catasta, M., West, R., &amp; Aberer, K. (2018). Latent Structure in Collaboration: the Case of Reddit r/place.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BDF39-4A60-EA49-AF1D-549DE87DDF5C}" type="datetime1">
              <a:rPr lang="fr-FR" smtClean="0"/>
              <a:t>12/06/2018</a:t>
            </a:fld>
            <a:endParaRPr lang="en-GB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Rappaz, J., Catasta, M., West, R., &amp; Aberer, K. (2018). Latent Structure in Collaboration: the Case of Reddit r/place.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5BAE9-E4DB-0840-87A6-2B9A89C9487B}" type="datetime1">
              <a:rPr lang="fr-FR" smtClean="0"/>
              <a:t>12/06/2018</a:t>
            </a:fld>
            <a:endParaRPr lang="en-GB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Rappaz, J., Catasta, M., West, R., &amp; Aberer, K. (2018). Latent Structure in Collaboration: the Case of Reddit r/place.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Cliquez et modifiez le titre</a:t>
            </a:r>
            <a:endParaRPr lang="en-GB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78736-0DEB-1540-8D87-0A02B5E649F5}" type="datetime1">
              <a:rPr lang="fr-FR" smtClean="0"/>
              <a:t>12/06/2018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Rappaz, J., Catasta, M., West, R., &amp; Aberer, K. (2018). Latent Structure in Collaboration: the Case of Reddit r/place.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Cliquez et modifiez le titre</a:t>
            </a:r>
            <a:endParaRPr lang="en-GB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32506-B186-4A4F-9C6A-E825B7F90BC4}" type="datetime1">
              <a:rPr lang="fr-FR" smtClean="0"/>
              <a:t>12/06/2018</a:t>
            </a:fld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Rappaz, J., Catasta, M., West, R., &amp; Aberer, K. (2018). Latent Structure in Collaboration: the Case of Reddit r/place.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  <a:endParaRPr lang="en-GB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54102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B1D9C-ACC9-BD40-8A1B-1900A1F9122B}" type="datetime1">
              <a:rPr lang="fr-FR" smtClean="0"/>
              <a:t>12/06/2018</a:t>
            </a:fld>
            <a:endParaRPr lang="en-GB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72A08-E6C4-7047-B171-6ED50F2C7049}" type="slidenum">
              <a:rPr lang="en-GB" smtClean="0"/>
              <a:t>‹N°›</a:t>
            </a:fld>
            <a:endParaRPr lang="en-GB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80D62BA9-AF0C-C24B-A331-079BD7CA5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690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Rappaz, J., Catasta, M., West, R., &amp; Aberer, K. (2018). Latent Structure in Collaboration: the Case of Reddit r/place.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86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emf"/><Relationship Id="rId7" Type="http://schemas.openxmlformats.org/officeDocument/2006/relationships/image" Target="../media/image20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663825"/>
          </a:xfrm>
        </p:spPr>
        <p:txBody>
          <a:bodyPr>
            <a:normAutofit/>
          </a:bodyPr>
          <a:lstStyle/>
          <a:p>
            <a:r>
              <a:rPr lang="en-GB" dirty="0"/>
              <a:t>Disentangling conflict and collaboration between users</a:t>
            </a:r>
            <a:br>
              <a:rPr lang="en-GB" dirty="0"/>
            </a:br>
            <a:r>
              <a:rPr lang="en-GB" sz="3200" dirty="0"/>
              <a:t>a Reddit Place experiment</a:t>
            </a:r>
            <a:endParaRPr lang="en-GB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999373" y="4543395"/>
            <a:ext cx="2838099" cy="1118850"/>
          </a:xfrm>
        </p:spPr>
        <p:txBody>
          <a:bodyPr>
            <a:normAutofit/>
          </a:bodyPr>
          <a:lstStyle/>
          <a:p>
            <a:r>
              <a:rPr lang="en-GB" sz="1800" dirty="0"/>
              <a:t>Pierre-Antoine Desplaces</a:t>
            </a:r>
          </a:p>
          <a:p>
            <a:r>
              <a:rPr lang="en-GB" sz="1800" dirty="0"/>
              <a:t>PhD : </a:t>
            </a:r>
            <a:r>
              <a:rPr lang="en-GB" sz="1800" dirty="0" err="1"/>
              <a:t>Jérémie</a:t>
            </a:r>
            <a:r>
              <a:rPr lang="en-GB" sz="1800" dirty="0"/>
              <a:t> </a:t>
            </a:r>
            <a:r>
              <a:rPr lang="en-GB" sz="1800" dirty="0" err="1"/>
              <a:t>Rappaz</a:t>
            </a:r>
            <a:endParaRPr lang="en-GB" sz="1800" dirty="0"/>
          </a:p>
          <a:p>
            <a:r>
              <a:rPr lang="en-GB" sz="1800" dirty="0"/>
              <a:t>Semester project at LSIR</a:t>
            </a:r>
          </a:p>
        </p:txBody>
      </p:sp>
      <p:pic>
        <p:nvPicPr>
          <p:cNvPr id="2050" name="Picture 2" descr="ésultat de recherche d'images pour &quot;epfl logo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938" y="4350872"/>
            <a:ext cx="3130062" cy="1503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3633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Embedding-based models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Only one scalar per user</a:t>
            </a:r>
          </a:p>
          <a:p>
            <a:pPr marL="457200" lvl="1" indent="0">
              <a:buNone/>
            </a:pPr>
            <a:r>
              <a:rPr lang="en-GB" dirty="0"/>
              <a:t>→ converges to average agreement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6445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Embedding-based models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Only one scalar per user</a:t>
            </a:r>
          </a:p>
          <a:p>
            <a:pPr marL="457200" lvl="1" indent="0">
              <a:buNone/>
            </a:pPr>
            <a:r>
              <a:rPr lang="en-GB" dirty="0"/>
              <a:t>→ converges to average agreement</a:t>
            </a:r>
          </a:p>
          <a:p>
            <a:endParaRPr lang="en-GB" dirty="0"/>
          </a:p>
          <a:p>
            <a:r>
              <a:rPr lang="en-GB" dirty="0"/>
              <a:t>Vector of size 10 for each user</a:t>
            </a:r>
          </a:p>
          <a:p>
            <a:pPr lvl="1"/>
            <a:r>
              <a:rPr lang="en-GB" dirty="0"/>
              <a:t>Dot product of current and previous user embeddings</a:t>
            </a:r>
          </a:p>
          <a:p>
            <a:pPr lvl="1"/>
            <a:r>
              <a:rPr lang="en-GB" dirty="0"/>
              <a:t>Concatenate them and feed it to a neural net</a:t>
            </a:r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1445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Embedding-based models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Only one scalar per user</a:t>
            </a:r>
          </a:p>
          <a:p>
            <a:pPr marL="457200" lvl="1" indent="0">
              <a:buNone/>
            </a:pPr>
            <a:r>
              <a:rPr lang="en-GB" dirty="0"/>
              <a:t>→ converges to average agreement</a:t>
            </a:r>
          </a:p>
          <a:p>
            <a:endParaRPr lang="en-GB" dirty="0"/>
          </a:p>
          <a:p>
            <a:r>
              <a:rPr lang="en-GB" dirty="0"/>
              <a:t>Vector of size 10 for each user</a:t>
            </a:r>
          </a:p>
          <a:p>
            <a:pPr lvl="1"/>
            <a:r>
              <a:rPr lang="en-GB" dirty="0"/>
              <a:t>Dot product of current and previous user embeddings → RMSE </a:t>
            </a:r>
            <a:r>
              <a:rPr lang="fr-FR" dirty="0"/>
              <a:t>0.42435 </a:t>
            </a:r>
            <a:endParaRPr lang="en-GB" dirty="0"/>
          </a:p>
          <a:p>
            <a:pPr lvl="1"/>
            <a:r>
              <a:rPr lang="en-GB" dirty="0"/>
              <a:t>Concatenate them and feed it to a neural net → RMSE </a:t>
            </a:r>
            <a:r>
              <a:rPr lang="fr-FR" dirty="0"/>
              <a:t>0.33172</a:t>
            </a:r>
          </a:p>
          <a:p>
            <a:pPr lvl="1"/>
            <a:endParaRPr lang="fr-FR" dirty="0"/>
          </a:p>
        </p:txBody>
      </p:sp>
      <p:pic>
        <p:nvPicPr>
          <p:cNvPr id="7" name="Graphique 6" descr="ThumbsUpSign">
            <a:extLst>
              <a:ext uri="{FF2B5EF4-FFF2-40B4-BE49-F238E27FC236}">
                <a16:creationId xmlns:a16="http://schemas.microsoft.com/office/drawing/2014/main" id="{EF607E2A-AFB4-974D-AC31-AC3BA9536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10566672" y="365003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470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Embedding-based models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Only one scalar per user</a:t>
            </a:r>
          </a:p>
          <a:p>
            <a:pPr marL="457200" lvl="1" indent="0">
              <a:buNone/>
            </a:pPr>
            <a:r>
              <a:rPr lang="en-GB" dirty="0"/>
              <a:t>→ converges to average agreement</a:t>
            </a:r>
          </a:p>
          <a:p>
            <a:endParaRPr lang="en-GB" dirty="0"/>
          </a:p>
          <a:p>
            <a:r>
              <a:rPr lang="en-GB" dirty="0"/>
              <a:t>Vector of size 10 for each user</a:t>
            </a:r>
          </a:p>
          <a:p>
            <a:pPr lvl="1"/>
            <a:r>
              <a:rPr lang="en-GB" dirty="0"/>
              <a:t>Dot product of current and previous user embeddings → RMSE </a:t>
            </a:r>
            <a:r>
              <a:rPr lang="fr-FR" dirty="0"/>
              <a:t>0.42435 </a:t>
            </a:r>
            <a:endParaRPr lang="en-GB" dirty="0"/>
          </a:p>
          <a:p>
            <a:pPr lvl="1"/>
            <a:r>
              <a:rPr lang="en-GB" dirty="0"/>
              <a:t>Concatenate them and feed it to a neural net → RMSE </a:t>
            </a:r>
            <a:r>
              <a:rPr lang="fr-FR" dirty="0"/>
              <a:t>0.33172</a:t>
            </a:r>
          </a:p>
          <a:p>
            <a:pPr lvl="1"/>
            <a:endParaRPr lang="fr-FR" dirty="0"/>
          </a:p>
          <a:p>
            <a:r>
              <a:rPr lang="fr-FR" dirty="0" err="1"/>
              <a:t>Hypothesis</a:t>
            </a:r>
            <a:r>
              <a:rPr lang="fr-FR" dirty="0"/>
              <a:t> : </a:t>
            </a:r>
            <a:r>
              <a:rPr lang="fr-FR" sz="2400" dirty="0"/>
              <a:t>user-user interactions are </a:t>
            </a:r>
            <a:r>
              <a:rPr lang="fr-FR" sz="2400" dirty="0" err="1"/>
              <a:t>too</a:t>
            </a:r>
            <a:r>
              <a:rPr lang="fr-FR" sz="2400" dirty="0"/>
              <a:t> </a:t>
            </a:r>
            <a:r>
              <a:rPr lang="fr-FR" sz="2400" dirty="0" err="1"/>
              <a:t>sparse</a:t>
            </a:r>
            <a:r>
              <a:rPr lang="fr-FR" sz="2400" dirty="0"/>
              <a:t> to capture </a:t>
            </a:r>
            <a:r>
              <a:rPr lang="fr-FR" sz="2400" dirty="0" err="1"/>
              <a:t>something</a:t>
            </a:r>
            <a:r>
              <a:rPr lang="fr-FR" sz="2400" dirty="0"/>
              <a:t> </a:t>
            </a:r>
            <a:r>
              <a:rPr lang="fr-FR" sz="2400" dirty="0" err="1"/>
              <a:t>meaningful</a:t>
            </a:r>
            <a:endParaRPr lang="en-GB" dirty="0"/>
          </a:p>
        </p:txBody>
      </p:sp>
      <p:pic>
        <p:nvPicPr>
          <p:cNvPr id="7" name="Graphique 6" descr="ThumbsUpSign">
            <a:extLst>
              <a:ext uri="{FF2B5EF4-FFF2-40B4-BE49-F238E27FC236}">
                <a16:creationId xmlns:a16="http://schemas.microsoft.com/office/drawing/2014/main" id="{EF607E2A-AFB4-974D-AC31-AC3BA9536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10566672" y="365003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399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Broken windows theory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2A03042-4D26-3D44-9769-A331EB5B2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2172494"/>
            <a:ext cx="5486400" cy="3657600"/>
          </a:xfrm>
          <a:prstGeom prst="rect">
            <a:avLst/>
          </a:prstGeom>
        </p:spPr>
      </p:pic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5328959-1B51-8642-9039-CA32562C0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29200" cy="435133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« The broken windows theory is a criminological theory that visible signs of crime, anti-social </a:t>
            </a:r>
            <a:r>
              <a:rPr lang="en-GB" dirty="0" err="1"/>
              <a:t>behavior</a:t>
            </a:r>
            <a:r>
              <a:rPr lang="en-GB" dirty="0"/>
              <a:t> and civil disorder create an urban environment that encourages further crime and disorder. »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B5D741E-7DB1-CB4D-BF27-4DECC69B7806}"/>
              </a:ext>
            </a:extLst>
          </p:cNvPr>
          <p:cNvSpPr txBox="1"/>
          <p:nvPr/>
        </p:nvSpPr>
        <p:spPr>
          <a:xfrm>
            <a:off x="6324599" y="1987828"/>
            <a:ext cx="457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Evolution of local agreement measure by zones</a:t>
            </a:r>
          </a:p>
        </p:txBody>
      </p:sp>
    </p:spTree>
    <p:extLst>
      <p:ext uri="{BB962C8B-B14F-4D97-AF65-F5344CB8AC3E}">
        <p14:creationId xmlns:p14="http://schemas.microsoft.com/office/powerpoint/2010/main" val="784502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Environment-user model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Instead of user-user, look at interactions between users and their environment 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Split canvas into 20x20 grid of 400 zones of size 50x50</a:t>
            </a:r>
          </a:p>
          <a:p>
            <a:r>
              <a:rPr lang="en-GB" dirty="0"/>
              <a:t>Each zone is embedded into vector of size 10</a:t>
            </a:r>
          </a:p>
          <a:p>
            <a:r>
              <a:rPr lang="en-GB" dirty="0"/>
              <a:t>Output is the dot product of the zone and user vectors</a:t>
            </a:r>
          </a:p>
        </p:txBody>
      </p:sp>
    </p:spTree>
    <p:extLst>
      <p:ext uri="{BB962C8B-B14F-4D97-AF65-F5344CB8AC3E}">
        <p14:creationId xmlns:p14="http://schemas.microsoft.com/office/powerpoint/2010/main" val="1905682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Environment-user model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Instead of user-user, look at interactions between users and their environment 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Split canvas into 20x20 grid of 400 zones of size 50x50</a:t>
            </a:r>
          </a:p>
          <a:p>
            <a:r>
              <a:rPr lang="en-GB" dirty="0"/>
              <a:t>Each zone is embedded into vector of size 10</a:t>
            </a:r>
          </a:p>
          <a:p>
            <a:r>
              <a:rPr lang="en-GB" dirty="0"/>
              <a:t>Output is the dot product of the zone and user vectors</a:t>
            </a:r>
          </a:p>
          <a:p>
            <a:r>
              <a:rPr lang="en-GB" dirty="0"/>
              <a:t>RMSE = </a:t>
            </a:r>
            <a:r>
              <a:rPr lang="fr-FR" dirty="0"/>
              <a:t>0.32442</a:t>
            </a:r>
          </a:p>
        </p:txBody>
      </p:sp>
    </p:spTree>
    <p:extLst>
      <p:ext uri="{BB962C8B-B14F-4D97-AF65-F5344CB8AC3E}">
        <p14:creationId xmlns:p14="http://schemas.microsoft.com/office/powerpoint/2010/main" val="1481734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D37F373-C073-1C42-9589-2E1098E73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Specific case study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3A2321B-7E6A-364B-B8CE-19423D0C8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76825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USA flag in the </a:t>
            </a:r>
            <a:r>
              <a:rPr lang="en-GB" dirty="0" err="1"/>
              <a:t>center</a:t>
            </a:r>
            <a:r>
              <a:rPr lang="en-GB" dirty="0"/>
              <a:t> :</a:t>
            </a:r>
          </a:p>
          <a:p>
            <a:pPr lvl="1"/>
            <a:r>
              <a:rPr lang="fr-FR" dirty="0"/>
              <a:t>616’355 clicks</a:t>
            </a:r>
          </a:p>
          <a:p>
            <a:pPr lvl="1"/>
            <a:r>
              <a:rPr lang="fr-FR" dirty="0"/>
              <a:t>152’025 </a:t>
            </a:r>
            <a:r>
              <a:rPr lang="fr-FR" dirty="0" err="1"/>
              <a:t>users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/>
              <a:t>4 zones cover most of it</a:t>
            </a:r>
          </a:p>
          <a:p>
            <a:r>
              <a:rPr lang="en-GB" dirty="0"/>
              <a:t>Compute dot products of every user vector with the vector of these zones and sum them</a:t>
            </a:r>
          </a:p>
          <a:p>
            <a:r>
              <a:rPr lang="en-GB" dirty="0"/>
              <a:t>Rank those scores</a:t>
            </a:r>
          </a:p>
          <a:p>
            <a:pPr lvl="1"/>
            <a:endParaRPr lang="en-GB" dirty="0"/>
          </a:p>
        </p:txBody>
      </p:sp>
      <p:pic>
        <p:nvPicPr>
          <p:cNvPr id="4" name="Picture 6" descr="ttp://i.imgur.com/oGTQ4J4.png">
            <a:extLst>
              <a:ext uri="{FF2B5EF4-FFF2-40B4-BE49-F238E27FC236}">
                <a16:creationId xmlns:a16="http://schemas.microsoft.com/office/drawing/2014/main" id="{7EF8F451-C67A-0E47-BB68-217CF2407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-5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632" y="1163027"/>
            <a:ext cx="5142168" cy="514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ttp://i.imgur.com/oGTQ4J4.png">
            <a:extLst>
              <a:ext uri="{FF2B5EF4-FFF2-40B4-BE49-F238E27FC236}">
                <a16:creationId xmlns:a16="http://schemas.microsoft.com/office/drawing/2014/main" id="{0AF00F17-F282-364C-85B8-7C8ABEAAB5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53" t="46622" r="42926" b="45343"/>
          <a:stretch/>
        </p:blipFill>
        <p:spPr bwMode="auto">
          <a:xfrm>
            <a:off x="8484026" y="3556732"/>
            <a:ext cx="644539" cy="388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8F3A046-FDE1-BE42-BF45-BD3E69AC5DF3}"/>
              </a:ext>
            </a:extLst>
          </p:cNvPr>
          <p:cNvSpPr/>
          <p:nvPr/>
        </p:nvSpPr>
        <p:spPr>
          <a:xfrm>
            <a:off x="8468590" y="3539624"/>
            <a:ext cx="675410" cy="422986"/>
          </a:xfrm>
          <a:prstGeom prst="rect">
            <a:avLst/>
          </a:prstGeom>
          <a:noFill/>
          <a:ln w="38100" cap="sq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5505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48D1-A0DD-8848-9AC1-3CE30E02C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Ranking user embeddings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FBF96D8-2A2E-3A46-BCE0-CD66830EA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6644" t="47239" r="43124" b="46757"/>
          <a:stretch/>
        </p:blipFill>
        <p:spPr>
          <a:xfrm>
            <a:off x="1756065" y="1680176"/>
            <a:ext cx="2764007" cy="1621857"/>
          </a:xfrm>
        </p:spPr>
      </p:pic>
      <p:pic>
        <p:nvPicPr>
          <p:cNvPr id="6" name="Espace réservé du contenu 4">
            <a:extLst>
              <a:ext uri="{FF2B5EF4-FFF2-40B4-BE49-F238E27FC236}">
                <a16:creationId xmlns:a16="http://schemas.microsoft.com/office/drawing/2014/main" id="{979BB5FC-C2EF-7D4B-9E7E-3AD495DA80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946" t="46718" r="42681" b="45784"/>
          <a:stretch/>
        </p:blipFill>
        <p:spPr>
          <a:xfrm>
            <a:off x="7298500" y="1678290"/>
            <a:ext cx="2462975" cy="1623743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94FC613-5DB5-5544-BBA3-4E8552B28386}"/>
              </a:ext>
            </a:extLst>
          </p:cNvPr>
          <p:cNvSpPr txBox="1"/>
          <p:nvPr/>
        </p:nvSpPr>
        <p:spPr>
          <a:xfrm>
            <a:off x="1511901" y="6089073"/>
            <a:ext cx="3252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Most collaborative 10’000 users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86B8666-2262-C146-B18B-6D7047335045}"/>
              </a:ext>
            </a:extLst>
          </p:cNvPr>
          <p:cNvSpPr txBox="1"/>
          <p:nvPr/>
        </p:nvSpPr>
        <p:spPr>
          <a:xfrm>
            <a:off x="6952457" y="6089073"/>
            <a:ext cx="3155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Least collaborative 10’000 users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2FB216C1-547E-D747-BBEF-C4826A606C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172" t="79242" r="45100" b="13030"/>
          <a:stretch/>
        </p:blipFill>
        <p:spPr>
          <a:xfrm>
            <a:off x="6761317" y="4320182"/>
            <a:ext cx="1527464" cy="1527467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EBD108A9-D75E-C643-9270-0E393CFD8C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475" t="80909" r="11162" b="12576"/>
          <a:stretch/>
        </p:blipFill>
        <p:spPr>
          <a:xfrm>
            <a:off x="9038088" y="4320182"/>
            <a:ext cx="1491938" cy="152746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B86357D9-72FD-C54C-8F8C-E134EE2329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441" t="79696" r="45801" b="13637"/>
          <a:stretch/>
        </p:blipFill>
        <p:spPr>
          <a:xfrm>
            <a:off x="1210542" y="4320184"/>
            <a:ext cx="1548245" cy="1527467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F2A6BD49-9B8D-C64A-807E-D423747B6D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323" t="80303" r="11010" b="12424"/>
          <a:stretch/>
        </p:blipFill>
        <p:spPr>
          <a:xfrm>
            <a:off x="3571247" y="4320182"/>
            <a:ext cx="1400183" cy="1527467"/>
          </a:xfrm>
          <a:prstGeom prst="rect">
            <a:avLst/>
          </a:prstGeom>
        </p:spPr>
      </p:pic>
      <p:pic>
        <p:nvPicPr>
          <p:cNvPr id="23" name="Graphique 22" descr="LineStraight">
            <a:extLst>
              <a:ext uri="{FF2B5EF4-FFF2-40B4-BE49-F238E27FC236}">
                <a16:creationId xmlns:a16="http://schemas.microsoft.com/office/drawing/2014/main" id="{A7D12D46-B3EB-214F-9846-82BBB31C48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3534833">
            <a:off x="3444928" y="3373917"/>
            <a:ext cx="914400" cy="914400"/>
          </a:xfrm>
          <a:prstGeom prst="rect">
            <a:avLst/>
          </a:prstGeom>
        </p:spPr>
      </p:pic>
      <p:pic>
        <p:nvPicPr>
          <p:cNvPr id="25" name="Graphique 24" descr="LineStraight">
            <a:extLst>
              <a:ext uri="{FF2B5EF4-FFF2-40B4-BE49-F238E27FC236}">
                <a16:creationId xmlns:a16="http://schemas.microsoft.com/office/drawing/2014/main" id="{21C943E6-01A7-6545-B606-CF9F3DE68D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8903047">
            <a:off x="1897964" y="3391536"/>
            <a:ext cx="914400" cy="914400"/>
          </a:xfrm>
          <a:prstGeom prst="rect">
            <a:avLst/>
          </a:prstGeom>
        </p:spPr>
      </p:pic>
      <p:pic>
        <p:nvPicPr>
          <p:cNvPr id="26" name="Graphique 25" descr="LineStraight">
            <a:extLst>
              <a:ext uri="{FF2B5EF4-FFF2-40B4-BE49-F238E27FC236}">
                <a16:creationId xmlns:a16="http://schemas.microsoft.com/office/drawing/2014/main" id="{E6A5EC13-CF9C-E848-97F5-50CDA88BFA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8903047">
            <a:off x="7338217" y="3373948"/>
            <a:ext cx="914400" cy="914400"/>
          </a:xfrm>
          <a:prstGeom prst="rect">
            <a:avLst/>
          </a:prstGeom>
        </p:spPr>
      </p:pic>
      <p:pic>
        <p:nvPicPr>
          <p:cNvPr id="27" name="Graphique 26" descr="LineStraight">
            <a:extLst>
              <a:ext uri="{FF2B5EF4-FFF2-40B4-BE49-F238E27FC236}">
                <a16:creationId xmlns:a16="http://schemas.microsoft.com/office/drawing/2014/main" id="{3F429466-B485-C343-B47D-A1E661CF16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3534833">
            <a:off x="8974922" y="3373915"/>
            <a:ext cx="914400" cy="914400"/>
          </a:xfrm>
          <a:prstGeom prst="rect">
            <a:avLst/>
          </a:prstGeom>
        </p:spPr>
      </p:pic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2FD8315B-D0A3-0240-8255-21A1629B8E29}"/>
              </a:ext>
            </a:extLst>
          </p:cNvPr>
          <p:cNvCxnSpPr>
            <a:cxnSpLocks/>
          </p:cNvCxnSpPr>
          <p:nvPr/>
        </p:nvCxnSpPr>
        <p:spPr>
          <a:xfrm>
            <a:off x="5908963" y="1651643"/>
            <a:ext cx="0" cy="44374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00217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 and further work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Propose a metric to measure the level of collaboration/conflict of user interactions</a:t>
            </a:r>
          </a:p>
          <a:p>
            <a:r>
              <a:rPr lang="en-GB" dirty="0"/>
              <a:t>Evaluate different models on predicting this metric</a:t>
            </a:r>
          </a:p>
        </p:txBody>
      </p:sp>
    </p:spTree>
    <p:extLst>
      <p:ext uri="{BB962C8B-B14F-4D97-AF65-F5344CB8AC3E}">
        <p14:creationId xmlns:p14="http://schemas.microsoft.com/office/powerpoint/2010/main" val="536012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16" y="2283405"/>
            <a:ext cx="1692000" cy="1692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016" y="2200336"/>
            <a:ext cx="1857132" cy="1857132"/>
          </a:xfrm>
          <a:prstGeom prst="rect">
            <a:avLst/>
          </a:prstGeom>
        </p:spPr>
      </p:pic>
      <p:pic>
        <p:nvPicPr>
          <p:cNvPr id="3074" name="Picture 2" descr="ésultat de recherche d'images pour &quot;spectrum blue to red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497016" y="4568123"/>
            <a:ext cx="7143566" cy="100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ZoneTexte 11"/>
          <p:cNvSpPr txBox="1"/>
          <p:nvPr/>
        </p:nvSpPr>
        <p:spPr>
          <a:xfrm>
            <a:off x="4173942" y="5738820"/>
            <a:ext cx="3844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Interaction quality spectrum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838200" y="4749170"/>
            <a:ext cx="1553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Disagreement</a:t>
            </a:r>
          </a:p>
          <a:p>
            <a:pPr algn="ctr"/>
            <a:r>
              <a:rPr lang="en-GB" dirty="0"/>
              <a:t>Conflict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9746090" y="4749170"/>
            <a:ext cx="1726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Agreement</a:t>
            </a:r>
          </a:p>
          <a:p>
            <a:pPr algn="ctr"/>
            <a:r>
              <a:rPr lang="en-GB" dirty="0"/>
              <a:t>Collaboration</a:t>
            </a:r>
          </a:p>
        </p:txBody>
      </p:sp>
      <p:sp>
        <p:nvSpPr>
          <p:cNvPr id="16" name="Double flèche horizontale 15"/>
          <p:cNvSpPr/>
          <p:nvPr/>
        </p:nvSpPr>
        <p:spPr>
          <a:xfrm>
            <a:off x="4536829" y="2934754"/>
            <a:ext cx="3118339" cy="388296"/>
          </a:xfrm>
          <a:prstGeom prst="leftRightArrow">
            <a:avLst>
              <a:gd name="adj1" fmla="val 30535"/>
              <a:gd name="adj2" fmla="val 9379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50429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 and further work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dirty="0"/>
              <a:t>Propose a metric to measure the level of collaboration/conflict of user interactions</a:t>
            </a:r>
          </a:p>
          <a:p>
            <a:r>
              <a:rPr lang="en-GB" dirty="0"/>
              <a:t>Evaluate different models on predicting this metric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Refine the metric</a:t>
            </a:r>
          </a:p>
          <a:p>
            <a:pPr lvl="1"/>
            <a:r>
              <a:rPr lang="en-GB" dirty="0"/>
              <a:t>Could improve range of locality</a:t>
            </a:r>
          </a:p>
          <a:p>
            <a:pPr lvl="1"/>
            <a:r>
              <a:rPr lang="en-GB" dirty="0"/>
              <a:t>Artwork level instead of click level</a:t>
            </a:r>
          </a:p>
          <a:p>
            <a:pPr lvl="1"/>
            <a:r>
              <a:rPr lang="en-GB" dirty="0"/>
              <a:t>Take artwork complexity into account</a:t>
            </a:r>
          </a:p>
          <a:p>
            <a:r>
              <a:rPr lang="en-GB" dirty="0"/>
              <a:t>Generalize to different datasets</a:t>
            </a:r>
          </a:p>
        </p:txBody>
      </p:sp>
    </p:spTree>
    <p:extLst>
      <p:ext uri="{BB962C8B-B14F-4D97-AF65-F5344CB8AC3E}">
        <p14:creationId xmlns:p14="http://schemas.microsoft.com/office/powerpoint/2010/main" val="1005902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Previous work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4824654"/>
            <a:ext cx="10515600" cy="5704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dirty="0"/>
              <a:t>Define a scale from conflict to collaboration in user interactions</a:t>
            </a:r>
          </a:p>
        </p:txBody>
      </p:sp>
      <p:sp>
        <p:nvSpPr>
          <p:cNvPr id="8" name="Espace réservé du pied de page 6">
            <a:extLst>
              <a:ext uri="{FF2B5EF4-FFF2-40B4-BE49-F238E27FC236}">
                <a16:creationId xmlns:a16="http://schemas.microsoft.com/office/drawing/2014/main" id="{D46191C4-6971-3444-B840-AE9D3132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1012" y="6176963"/>
            <a:ext cx="7777163" cy="637286"/>
          </a:xfrm>
        </p:spPr>
        <p:txBody>
          <a:bodyPr anchor="t"/>
          <a:lstStyle/>
          <a:p>
            <a:pPr algn="l"/>
            <a:r>
              <a:rPr lang="fr-FR" baseline="30000" dirty="0"/>
              <a:t>1</a:t>
            </a:r>
            <a:r>
              <a:rPr lang="fr-FR" dirty="0"/>
              <a:t> </a:t>
            </a:r>
            <a:r>
              <a:rPr lang="fr-FR" dirty="0" err="1"/>
              <a:t>Rappaz</a:t>
            </a:r>
            <a:r>
              <a:rPr lang="fr-FR" dirty="0"/>
              <a:t>, Jérémie, et al. "Latent Structure in Collaboration: the Case of </a:t>
            </a:r>
            <a:r>
              <a:rPr lang="fr-FR" dirty="0" err="1"/>
              <a:t>Reddit</a:t>
            </a:r>
            <a:r>
              <a:rPr lang="fr-FR" dirty="0"/>
              <a:t> r/place ." (2018)</a:t>
            </a:r>
          </a:p>
          <a:p>
            <a:pPr algn="l"/>
            <a:r>
              <a:rPr lang="en-GB" baseline="30000" dirty="0"/>
              <a:t>2  </a:t>
            </a:r>
            <a:r>
              <a:rPr lang="fr-FR" dirty="0"/>
              <a:t>Kumar, </a:t>
            </a:r>
            <a:r>
              <a:rPr lang="fr-FR" dirty="0" err="1"/>
              <a:t>Srijan</a:t>
            </a:r>
            <a:r>
              <a:rPr lang="fr-FR" dirty="0"/>
              <a:t>, et al. "</a:t>
            </a:r>
            <a:r>
              <a:rPr lang="fr-FR" dirty="0" err="1"/>
              <a:t>Community</a:t>
            </a:r>
            <a:r>
              <a:rPr lang="fr-FR" dirty="0"/>
              <a:t> interaction and </a:t>
            </a:r>
            <a:r>
              <a:rPr lang="fr-FR" dirty="0" err="1"/>
              <a:t>conflict</a:t>
            </a:r>
            <a:r>
              <a:rPr lang="fr-FR" dirty="0"/>
              <a:t> on the web." (2018)</a:t>
            </a:r>
          </a:p>
          <a:p>
            <a:pPr algn="l"/>
            <a:endParaRPr lang="en-GB" baseline="30000" dirty="0"/>
          </a:p>
        </p:txBody>
      </p:sp>
      <p:pic>
        <p:nvPicPr>
          <p:cNvPr id="9" name="Graphique 8" descr="LineStraight">
            <a:extLst>
              <a:ext uri="{FF2B5EF4-FFF2-40B4-BE49-F238E27FC236}">
                <a16:creationId xmlns:a16="http://schemas.microsoft.com/office/drawing/2014/main" id="{78F7D77E-A831-1341-A3F8-FE256BB1B6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8186266">
            <a:off x="6593708" y="2680253"/>
            <a:ext cx="1946588" cy="158400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55E463EB-B4D9-5C48-AD90-116543CBEC73}"/>
              </a:ext>
            </a:extLst>
          </p:cNvPr>
          <p:cNvSpPr txBox="1"/>
          <p:nvPr/>
        </p:nvSpPr>
        <p:spPr>
          <a:xfrm>
            <a:off x="1300672" y="2015191"/>
            <a:ext cx="44504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User-user collaboration detection</a:t>
            </a:r>
            <a:r>
              <a:rPr lang="en-GB" sz="2400" baseline="30000" dirty="0"/>
              <a:t>1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14A3885-86FA-F94C-9139-1D012FAE180F}"/>
              </a:ext>
            </a:extLst>
          </p:cNvPr>
          <p:cNvSpPr txBox="1"/>
          <p:nvPr/>
        </p:nvSpPr>
        <p:spPr>
          <a:xfrm>
            <a:off x="6213636" y="2015192"/>
            <a:ext cx="4942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Inter-community conflict prediction</a:t>
            </a:r>
            <a:r>
              <a:rPr lang="en-GB" sz="2400" baseline="30000" dirty="0"/>
              <a:t>2</a:t>
            </a:r>
            <a:endParaRPr lang="en-GB" sz="2400" dirty="0"/>
          </a:p>
        </p:txBody>
      </p:sp>
      <p:pic>
        <p:nvPicPr>
          <p:cNvPr id="15" name="Graphique 14" descr="LineStraight">
            <a:extLst>
              <a:ext uri="{FF2B5EF4-FFF2-40B4-BE49-F238E27FC236}">
                <a16:creationId xmlns:a16="http://schemas.microsoft.com/office/drawing/2014/main" id="{A5995E04-2D3B-6B48-A18E-8DD0FE1D0A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4220000">
            <a:off x="3815812" y="2681461"/>
            <a:ext cx="1945666" cy="158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338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Reddit Place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324708" y="1980834"/>
            <a:ext cx="3429000" cy="4351338"/>
          </a:xfrm>
        </p:spPr>
        <p:txBody>
          <a:bodyPr/>
          <a:lstStyle/>
          <a:p>
            <a:r>
              <a:rPr lang="en-GB" dirty="0"/>
              <a:t>72 hours</a:t>
            </a:r>
          </a:p>
          <a:p>
            <a:r>
              <a:rPr lang="en-GB" dirty="0"/>
              <a:t>1000x1000 canvas</a:t>
            </a:r>
          </a:p>
          <a:p>
            <a:r>
              <a:rPr lang="en-GB" dirty="0"/>
              <a:t>16 </a:t>
            </a:r>
            <a:r>
              <a:rPr lang="en-GB" dirty="0" err="1"/>
              <a:t>colors</a:t>
            </a:r>
            <a:endParaRPr lang="en-GB" dirty="0"/>
          </a:p>
          <a:p>
            <a:r>
              <a:rPr lang="en-GB" dirty="0"/>
              <a:t>16.5M clicks</a:t>
            </a:r>
          </a:p>
          <a:p>
            <a:r>
              <a:rPr lang="en-GB" dirty="0"/>
              <a:t>1.2M users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1030" name="Picture 6" descr="ttp://i.imgur.com/oGTQ4J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0216" y="488218"/>
            <a:ext cx="5843954" cy="584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6271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Agreement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ce réservé du contenu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endParaRPr lang="fr-FR" b="0" i="1" dirty="0">
                  <a:latin typeface="Cambria Math" charset="0"/>
                </a:endParaRPr>
              </a:p>
              <a:p>
                <a:endParaRPr lang="fr-FR" i="1" dirty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a:rPr lang="fr-FR" sz="2600" b="0" i="1" smtClean="0">
                        <a:latin typeface="Cambria Math" charset="0"/>
                      </a:rPr>
                      <m:t>𝐿𝐴</m:t>
                    </m:r>
                    <m:r>
                      <a:rPr lang="fr-FR" sz="2600" b="0" i="1" smtClean="0">
                        <a:latin typeface="Cambria Math" charset="0"/>
                      </a:rPr>
                      <m:t>= </m:t>
                    </m:r>
                    <m:f>
                      <m:fPr>
                        <m:ctrlPr>
                          <a:rPr lang="mr-IN" sz="2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# 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of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tiles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with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same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color</m:t>
                        </m:r>
                      </m:num>
                      <m:den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# 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of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occupied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fr-FR" sz="2600" b="0" i="0" smtClean="0">
                            <a:latin typeface="Cambria Math" charset="0"/>
                          </a:rPr>
                          <m:t>tiles</m:t>
                        </m:r>
                      </m:den>
                    </m:f>
                    <m:r>
                      <a:rPr lang="fr-FR" sz="2600" b="0" i="0" smtClean="0">
                        <a:latin typeface="Cambria Math" panose="02040503050406030204" pitchFamily="18" charset="0"/>
                      </a:rPr>
                      <m:t>−0.5</m:t>
                    </m:r>
                  </m:oMath>
                </a14:m>
                <a:endParaRPr lang="en-GB" sz="2600" dirty="0"/>
              </a:p>
              <a:p>
                <a:endParaRPr lang="en-GB" dirty="0"/>
              </a:p>
              <a:p>
                <a:pPr marL="0" indent="0">
                  <a:buNone/>
                </a:pPr>
                <a:r>
                  <a:rPr lang="en-GB" sz="2600" dirty="0"/>
                  <a:t>Example : here it would be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sz="39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sz="39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fr-FR" sz="3900" b="0" i="1" smtClean="0">
                            <a:latin typeface="Cambria Math" panose="02040503050406030204" pitchFamily="18" charset="0"/>
                          </a:rPr>
                          <m:t>7</m:t>
                        </m:r>
                      </m:den>
                    </m:f>
                  </m:oMath>
                </a14:m>
                <a:endParaRPr lang="en-GB" sz="2600" dirty="0"/>
              </a:p>
              <a:p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Previous agreement = average local agreement of tiles around before click</a:t>
                </a:r>
              </a:p>
            </p:txBody>
          </p:sp>
        </mc:Choice>
        <mc:Fallback>
          <p:sp>
            <p:nvSpPr>
              <p:cNvPr id="3" name="Espace réservé du conten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phique 4">
            <a:extLst>
              <a:ext uri="{FF2B5EF4-FFF2-40B4-BE49-F238E27FC236}">
                <a16:creationId xmlns:a16="http://schemas.microsoft.com/office/drawing/2014/main" id="{075A1270-D6E6-8748-937D-2EC75B032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77000" y="834048"/>
            <a:ext cx="4876800" cy="4876800"/>
          </a:xfrm>
          <a:prstGeom prst="rect">
            <a:avLst/>
          </a:prstGeom>
        </p:spPr>
      </p:pic>
      <p:pic>
        <p:nvPicPr>
          <p:cNvPr id="9" name="Graphique 8" descr="LineStraight">
            <a:extLst>
              <a:ext uri="{FF2B5EF4-FFF2-40B4-BE49-F238E27FC236}">
                <a16:creationId xmlns:a16="http://schemas.microsoft.com/office/drawing/2014/main" id="{3573F1A5-2828-7D4A-A4A6-4857ACCA48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7970837" y="1721217"/>
            <a:ext cx="1889125" cy="1400905"/>
          </a:xfrm>
          <a:prstGeom prst="rect">
            <a:avLst/>
          </a:prstGeom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0E575BC0-4BDB-CF40-B3FA-32376564CB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477000" y="-1181466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686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1651BF-EC65-A140-B7CD-F4342B353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Agreement in Place</a:t>
            </a:r>
          </a:p>
        </p:txBody>
      </p:sp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FAF1D567-8538-FB44-8424-E55A71D57B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98817" y="1646094"/>
            <a:ext cx="7162801" cy="4775201"/>
          </a:xfr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DE9A46C2-85A8-8C45-9DD2-1E3FEF92E0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7" t="37932" r="51098" b="28922"/>
          <a:stretch/>
        </p:blipFill>
        <p:spPr>
          <a:xfrm>
            <a:off x="1657689" y="4503115"/>
            <a:ext cx="2400840" cy="170973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93C7A56-8B65-484D-A25C-3EBF2F284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9652" y="1779076"/>
            <a:ext cx="2276915" cy="2276915"/>
          </a:xfrm>
          <a:prstGeom prst="rect">
            <a:avLst/>
          </a:prstGeom>
        </p:spPr>
      </p:pic>
      <p:sp>
        <p:nvSpPr>
          <p:cNvPr id="15" name="Rectangle à coins arrondis 14">
            <a:extLst>
              <a:ext uri="{FF2B5EF4-FFF2-40B4-BE49-F238E27FC236}">
                <a16:creationId xmlns:a16="http://schemas.microsoft.com/office/drawing/2014/main" id="{47866C86-69E8-C84B-8BC8-29131DB83BB5}"/>
              </a:ext>
            </a:extLst>
          </p:cNvPr>
          <p:cNvSpPr/>
          <p:nvPr/>
        </p:nvSpPr>
        <p:spPr>
          <a:xfrm>
            <a:off x="6837218" y="5441244"/>
            <a:ext cx="602160" cy="429620"/>
          </a:xfrm>
          <a:prstGeom prst="roundRect">
            <a:avLst>
              <a:gd name="adj" fmla="val 10667"/>
            </a:avLst>
          </a:prstGeom>
          <a:noFill/>
          <a:ln w="920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 à coins arrondis 15">
            <a:extLst>
              <a:ext uri="{FF2B5EF4-FFF2-40B4-BE49-F238E27FC236}">
                <a16:creationId xmlns:a16="http://schemas.microsoft.com/office/drawing/2014/main" id="{493F8262-C1C6-0941-A8E6-CC199EBCB27F}"/>
              </a:ext>
            </a:extLst>
          </p:cNvPr>
          <p:cNvSpPr/>
          <p:nvPr/>
        </p:nvSpPr>
        <p:spPr>
          <a:xfrm>
            <a:off x="6096001" y="4152900"/>
            <a:ext cx="439882" cy="450273"/>
          </a:xfrm>
          <a:prstGeom prst="roundRect">
            <a:avLst>
              <a:gd name="adj" fmla="val 10667"/>
            </a:avLst>
          </a:prstGeom>
          <a:noFill/>
          <a:ln w="920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7" name="Graphique 16" descr="LineStraight">
            <a:extLst>
              <a:ext uri="{FF2B5EF4-FFF2-40B4-BE49-F238E27FC236}">
                <a16:creationId xmlns:a16="http://schemas.microsoft.com/office/drawing/2014/main" id="{B2169E03-6529-B44E-AC36-A2C4FACF8B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60779" y="5043300"/>
            <a:ext cx="2098113" cy="1225507"/>
          </a:xfrm>
          <a:prstGeom prst="rect">
            <a:avLst/>
          </a:prstGeom>
        </p:spPr>
      </p:pic>
      <p:pic>
        <p:nvPicPr>
          <p:cNvPr id="18" name="Graphique 17" descr="LineStraight">
            <a:extLst>
              <a:ext uri="{FF2B5EF4-FFF2-40B4-BE49-F238E27FC236}">
                <a16:creationId xmlns:a16="http://schemas.microsoft.com/office/drawing/2014/main" id="{3FE3FEF9-615F-3647-8AFE-6724C09070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739103">
            <a:off x="4017322" y="2996038"/>
            <a:ext cx="1957336" cy="138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594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Feature-based models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1" y="1825625"/>
            <a:ext cx="10398370" cy="4351338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en-GB" dirty="0"/>
              <a:t>User features for each click :</a:t>
            </a:r>
          </a:p>
          <a:p>
            <a:pPr lvl="1"/>
            <a:r>
              <a:rPr lang="en-GB" dirty="0"/>
              <a:t>Past average local agreement</a:t>
            </a:r>
          </a:p>
          <a:p>
            <a:pPr lvl="1"/>
            <a:r>
              <a:rPr lang="en-GB" dirty="0"/>
              <a:t>Previous agreement on next tile</a:t>
            </a:r>
          </a:p>
          <a:p>
            <a:pPr lvl="1"/>
            <a:r>
              <a:rPr lang="en-GB" dirty="0"/>
              <a:t>Average number of collaborators</a:t>
            </a:r>
          </a:p>
          <a:p>
            <a:pPr lvl="1"/>
            <a:r>
              <a:rPr lang="en-GB" dirty="0"/>
              <a:t>Median distance between clicks</a:t>
            </a:r>
          </a:p>
          <a:p>
            <a:pPr lvl="1"/>
            <a:r>
              <a:rPr lang="en-GB" dirty="0"/>
              <a:t>Average time between clicks</a:t>
            </a:r>
          </a:p>
          <a:p>
            <a:pPr lvl="1"/>
            <a:r>
              <a:rPr lang="en-GB" dirty="0"/>
              <a:t>Number of clicks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4647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Feature-based models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1" y="1825625"/>
            <a:ext cx="10398370" cy="4351338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en-GB" dirty="0"/>
              <a:t>User features for each click :</a:t>
            </a:r>
          </a:p>
          <a:p>
            <a:pPr lvl="1"/>
            <a:r>
              <a:rPr lang="en-GB" dirty="0"/>
              <a:t>Past average local agreement</a:t>
            </a:r>
          </a:p>
          <a:p>
            <a:pPr lvl="1"/>
            <a:r>
              <a:rPr lang="en-GB" dirty="0"/>
              <a:t>Previous agreement on next tile</a:t>
            </a:r>
          </a:p>
          <a:p>
            <a:pPr lvl="1"/>
            <a:r>
              <a:rPr lang="en-GB" dirty="0"/>
              <a:t>Average number of collaborators</a:t>
            </a:r>
          </a:p>
          <a:p>
            <a:pPr lvl="1"/>
            <a:r>
              <a:rPr lang="en-GB" dirty="0"/>
              <a:t>Median distance between clicks</a:t>
            </a:r>
          </a:p>
          <a:p>
            <a:pPr lvl="1"/>
            <a:r>
              <a:rPr lang="en-GB" dirty="0"/>
              <a:t>Average time between clicks</a:t>
            </a:r>
          </a:p>
          <a:p>
            <a:pPr lvl="1"/>
            <a:r>
              <a:rPr lang="en-GB" dirty="0"/>
              <a:t>Number of clicks</a:t>
            </a:r>
          </a:p>
          <a:p>
            <a:pPr marL="457200" lvl="1" indent="0">
              <a:buNone/>
            </a:pPr>
            <a:endParaRPr lang="en-GB" dirty="0"/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75370072-4AFA-8843-9DAF-4FF5C9450D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220735"/>
              </p:ext>
            </p:extLst>
          </p:nvPr>
        </p:nvGraphicFramePr>
        <p:xfrm>
          <a:off x="4551779" y="1825626"/>
          <a:ext cx="6380020" cy="36731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0429">
                  <a:extLst>
                    <a:ext uri="{9D8B030D-6E8A-4147-A177-3AD203B41FA5}">
                      <a16:colId xmlns:a16="http://schemas.microsoft.com/office/drawing/2014/main" val="2354045205"/>
                    </a:ext>
                  </a:extLst>
                </a:gridCol>
                <a:gridCol w="1974149">
                  <a:extLst>
                    <a:ext uri="{9D8B030D-6E8A-4147-A177-3AD203B41FA5}">
                      <a16:colId xmlns:a16="http://schemas.microsoft.com/office/drawing/2014/main" val="382918272"/>
                    </a:ext>
                  </a:extLst>
                </a:gridCol>
                <a:gridCol w="1742696">
                  <a:extLst>
                    <a:ext uri="{9D8B030D-6E8A-4147-A177-3AD203B41FA5}">
                      <a16:colId xmlns:a16="http://schemas.microsoft.com/office/drawing/2014/main" val="3734227183"/>
                    </a:ext>
                  </a:extLst>
                </a:gridCol>
                <a:gridCol w="1322746">
                  <a:extLst>
                    <a:ext uri="{9D8B030D-6E8A-4147-A177-3AD203B41FA5}">
                      <a16:colId xmlns:a16="http://schemas.microsoft.com/office/drawing/2014/main" val="3220895993"/>
                    </a:ext>
                  </a:extLst>
                </a:gridCol>
              </a:tblGrid>
              <a:tr h="415165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8475370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8731641"/>
                  </a:ext>
                </a:extLst>
              </a:tr>
              <a:tr h="3834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8210931"/>
                  </a:ext>
                </a:extLst>
              </a:tr>
              <a:tr h="3834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4689084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9367625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87376431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04117473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Linear Regression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Neural 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Baseline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6966607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Test RMSE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0.28742</a:t>
                      </a:r>
                      <a:endParaRPr lang="en-GB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0.28701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0" dirty="0"/>
                        <a:t>0.31439</a:t>
                      </a:r>
                      <a:endParaRPr lang="en-GB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1171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9687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Feature-based models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1" y="1825625"/>
            <a:ext cx="10398370" cy="4351338"/>
          </a:xfrm>
        </p:spPr>
        <p:txBody>
          <a:bodyPr numCol="2">
            <a:normAutofit/>
          </a:bodyPr>
          <a:lstStyle/>
          <a:p>
            <a:pPr marL="0" indent="0">
              <a:buNone/>
            </a:pPr>
            <a:r>
              <a:rPr lang="en-GB" dirty="0"/>
              <a:t>User features for each click :</a:t>
            </a:r>
          </a:p>
          <a:p>
            <a:pPr lvl="1"/>
            <a:r>
              <a:rPr lang="en-GB" dirty="0"/>
              <a:t>Past average local agreement</a:t>
            </a:r>
          </a:p>
          <a:p>
            <a:pPr lvl="1"/>
            <a:r>
              <a:rPr lang="en-GB" dirty="0"/>
              <a:t>Previous agreement on next tile</a:t>
            </a:r>
          </a:p>
          <a:p>
            <a:pPr lvl="1"/>
            <a:r>
              <a:rPr lang="en-GB" dirty="0"/>
              <a:t>Average number of collaborators</a:t>
            </a:r>
          </a:p>
          <a:p>
            <a:pPr lvl="1"/>
            <a:r>
              <a:rPr lang="en-GB" dirty="0"/>
              <a:t>Median distance between clicks</a:t>
            </a:r>
          </a:p>
          <a:p>
            <a:pPr lvl="1"/>
            <a:r>
              <a:rPr lang="en-GB" dirty="0"/>
              <a:t>Average time between clicks</a:t>
            </a:r>
          </a:p>
          <a:p>
            <a:pPr lvl="1"/>
            <a:r>
              <a:rPr lang="en-GB" dirty="0"/>
              <a:t>Number of clicks</a:t>
            </a:r>
          </a:p>
          <a:p>
            <a:pPr marL="457200" lvl="1" indent="0">
              <a:buNone/>
            </a:pPr>
            <a:endParaRPr lang="en-GB" dirty="0"/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75370072-4AFA-8843-9DAF-4FF5C9450D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162171"/>
              </p:ext>
            </p:extLst>
          </p:nvPr>
        </p:nvGraphicFramePr>
        <p:xfrm>
          <a:off x="4551779" y="1825626"/>
          <a:ext cx="6380020" cy="36731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0429">
                  <a:extLst>
                    <a:ext uri="{9D8B030D-6E8A-4147-A177-3AD203B41FA5}">
                      <a16:colId xmlns:a16="http://schemas.microsoft.com/office/drawing/2014/main" val="2354045205"/>
                    </a:ext>
                  </a:extLst>
                </a:gridCol>
                <a:gridCol w="1974149">
                  <a:extLst>
                    <a:ext uri="{9D8B030D-6E8A-4147-A177-3AD203B41FA5}">
                      <a16:colId xmlns:a16="http://schemas.microsoft.com/office/drawing/2014/main" val="382918272"/>
                    </a:ext>
                  </a:extLst>
                </a:gridCol>
                <a:gridCol w="1742696">
                  <a:extLst>
                    <a:ext uri="{9D8B030D-6E8A-4147-A177-3AD203B41FA5}">
                      <a16:colId xmlns:a16="http://schemas.microsoft.com/office/drawing/2014/main" val="3734227183"/>
                    </a:ext>
                  </a:extLst>
                </a:gridCol>
                <a:gridCol w="1322746">
                  <a:extLst>
                    <a:ext uri="{9D8B030D-6E8A-4147-A177-3AD203B41FA5}">
                      <a16:colId xmlns:a16="http://schemas.microsoft.com/office/drawing/2014/main" val="3220895993"/>
                    </a:ext>
                  </a:extLst>
                </a:gridCol>
              </a:tblGrid>
              <a:tr h="415165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Coeffcients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8475370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solidFill>
                            <a:srgbClr val="FF0000"/>
                          </a:solidFill>
                        </a:rPr>
                        <a:t>0.6296</a:t>
                      </a:r>
                      <a:endParaRPr lang="en-GB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8731641"/>
                  </a:ext>
                </a:extLst>
              </a:tr>
              <a:tr h="3834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0.3440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18210931"/>
                  </a:ext>
                </a:extLst>
              </a:tr>
              <a:tr h="38348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- </a:t>
                      </a:r>
                      <a:r>
                        <a:rPr lang="fr-FR" dirty="0"/>
                        <a:t>0.0223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4689084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- 0.0189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9367625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0.0623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87376431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0.0319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04117473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Linear Regression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Neural 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Baseline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6966607"/>
                  </a:ext>
                </a:extLst>
              </a:tr>
              <a:tr h="41516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Test RMSE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0.28742</a:t>
                      </a:r>
                      <a:endParaRPr lang="en-GB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0.28701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0" dirty="0"/>
                        <a:t>0.31439</a:t>
                      </a:r>
                      <a:endParaRPr lang="en-GB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1171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709644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2494</TotalTime>
  <Words>677</Words>
  <Application>Microsoft Macintosh PowerPoint</Application>
  <PresentationFormat>Grand écran</PresentationFormat>
  <Paragraphs>144</Paragraphs>
  <Slides>20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Mangal</vt:lpstr>
      <vt:lpstr>Thème Office</vt:lpstr>
      <vt:lpstr>Disentangling conflict and collaboration between users a Reddit Place experiment</vt:lpstr>
      <vt:lpstr>Motivation</vt:lpstr>
      <vt:lpstr>Previous work</vt:lpstr>
      <vt:lpstr>Reddit Place</vt:lpstr>
      <vt:lpstr>Local Agreement</vt:lpstr>
      <vt:lpstr>Local Agreement in Place</vt:lpstr>
      <vt:lpstr>Feature-based models</vt:lpstr>
      <vt:lpstr>Feature-based models</vt:lpstr>
      <vt:lpstr>Feature-based models</vt:lpstr>
      <vt:lpstr>Embedding-based models</vt:lpstr>
      <vt:lpstr>Embedding-based models</vt:lpstr>
      <vt:lpstr>Embedding-based models</vt:lpstr>
      <vt:lpstr>Embedding-based models</vt:lpstr>
      <vt:lpstr>Broken windows theory</vt:lpstr>
      <vt:lpstr>Environment-user model</vt:lpstr>
      <vt:lpstr>Environment-user model</vt:lpstr>
      <vt:lpstr>Specific case study</vt:lpstr>
      <vt:lpstr>Ranking user embeddings</vt:lpstr>
      <vt:lpstr>Conclusion and further work</vt:lpstr>
      <vt:lpstr>Conclusion and further work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Re/PLACE</dc:title>
  <dc:creator>Pierre-Antoine Desplaces</dc:creator>
  <cp:lastModifiedBy>Microsoft Office User</cp:lastModifiedBy>
  <cp:revision>77</cp:revision>
  <dcterms:created xsi:type="dcterms:W3CDTF">2018-06-11T13:12:24Z</dcterms:created>
  <dcterms:modified xsi:type="dcterms:W3CDTF">2018-06-13T09:39:10Z</dcterms:modified>
</cp:coreProperties>
</file>

<file path=docProps/thumbnail.jpeg>
</file>